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Rubik Light"/>
      <p:regular r:id="rId20"/>
      <p:bold r:id="rId21"/>
      <p:italic r:id="rId22"/>
      <p:boldItalic r:id="rId23"/>
    </p:embeddedFont>
    <p:embeddedFont>
      <p:font typeface="Rubik"/>
      <p:regular r:id="rId24"/>
      <p:bold r:id="rId25"/>
      <p:italic r:id="rId26"/>
      <p:boldItalic r:id="rId27"/>
    </p:embeddedFont>
    <p:embeddedFont>
      <p:font typeface="Merriweather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Roberto Uro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ubikLight-regular.fntdata"/><Relationship Id="rId22" Type="http://schemas.openxmlformats.org/officeDocument/2006/relationships/font" Target="fonts/RubikLight-italic.fntdata"/><Relationship Id="rId21" Type="http://schemas.openxmlformats.org/officeDocument/2006/relationships/font" Target="fonts/RubikLight-bold.fntdata"/><Relationship Id="rId24" Type="http://schemas.openxmlformats.org/officeDocument/2006/relationships/font" Target="fonts/Rubik-regular.fntdata"/><Relationship Id="rId23" Type="http://schemas.openxmlformats.org/officeDocument/2006/relationships/font" Target="fonts/Rubik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Rubik-italic.fntdata"/><Relationship Id="rId25" Type="http://schemas.openxmlformats.org/officeDocument/2006/relationships/font" Target="fonts/Rubik-bold.fntdata"/><Relationship Id="rId28" Type="http://schemas.openxmlformats.org/officeDocument/2006/relationships/font" Target="fonts/Merriweather-regular.fntdata"/><Relationship Id="rId27" Type="http://schemas.openxmlformats.org/officeDocument/2006/relationships/font" Target="fonts/Rubik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3-04T21:02:17.360">
    <p:pos x="6000" y="0"/>
    <p:text>https://slidebean.com/blog/startups/pitch-deck-examples</p:text>
  </p:cm>
  <p:cm authorId="0" idx="2" dt="2019-03-04T21:02:17.360">
    <p:pos x="6000" y="0"/>
    <p:text>https://slidebean.com/blog/startups/elevator-pitch-examples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Buenas tardes, somos SocialWorld, un equipo de desarrolladores de aplicaciones enfocados en mejorar aspectos sociales de nuestro día a día.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ello solemos observar y analizar la sociedad con la finalidad de encontrar problemas que podamos resolver a través de una aplicación, para así desarrollar su solución y acabar con el problema.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lo que hoy hemos venido a presentaros PetWorld, el proyecto en el que actualmente estamos trabajando.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 vez encontramos un problema fuera de lo común ya que los protagonistas no somos nosotros, los humanos.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Esta vez nos hemos centrado en los animales, en las mascotas.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Hemos identificado un problema, y es que actualmente nuestras mascotas no tienen vida social.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La podemos querer mucho y cuidar mucho pero a fin de cuentas su única vida social es con nosotros, sus dueños, y nuestros invitados.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Inconscientemente no les damos el derecho a “interactuar?” con otras mascotas de su misma especie.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de los índices que nos llevaron a encontrar este problema son: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Explicar los del ppt.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Y esta es la razón por lo que en SocialWorld hemos decidido desarrollar PetWorld, una aplicación que mejorará la vida social de nuestras mascotas a la vez que ampliará nuestro círculo social.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Mascotas sin vida social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Mayoria del tiempo con sus dueños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Relacion con las mismas mascotas siempre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Paseos -&gt; Rutinarios y siempre los mismos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Dueños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Entran en la rutinas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Paseos por obligación, por amor a sus mascotas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Falta de alicientes, originalidad en los paseos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Eventos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Relación entre mascotas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Las mascotas conocen a otros que nunca antes habrian conocido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Se relacionan con otras mascotas alejadas de su zona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Relación entre personas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Encuentran gente con sus mismos intereses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Comparten informació de sus mascotas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Conociemientos de las cuidas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Hablar de las aplicaciones mencionadas en el analisis de mercado.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Recordar hablar de porque escogimos cada una de ellas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Que impacto tiene cada una de las aplicaciones en nuestra aplicacion. Que extraemos de ellas.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Que ofrecemos nosotros para mejorar la oferta actual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1e84f65d1_1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1e84f65d1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Hablar de las aplicaciones mencionadas en el analisis de mercado.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Recordar hablar de porque escogimos cada una de ellas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Que impacto tiene cada una de las aplicaciones en nuestra aplicacion. Que extraemos de ellas.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Que ofrecemos nosotros para mejorar la oferta actual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1e84f65d1_4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1e84f65d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Siendo consciente de todo lo que ya existe, ¿Qué hacemos nosotros? ¿Qué nos diferencia?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pocas palabras, incluímos todo en una aplicación y lo hacemos mejor.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la primera pantalla namas entrar en la aplicación ya te </a:t>
            </a:r>
            <a:r>
              <a:rPr lang="es"/>
              <a:t>encontrarás</a:t>
            </a:r>
            <a:r>
              <a:rPr lang="es"/>
              <a:t> con el mapa en el que podrás ver todo lo que está pasando cerca de tí.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Explicar Paseos, etc.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Añadir que no discriminamos mascotas, aceptamos de todo tipo.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1e84f65d1_1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1e84f65d1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 por último también contamos con puntos de interés → explicar ventajas + filtro.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1e84f65d1_1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1e84f65d1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COMUNIDAD -&gt; el grupo hace mejorar al individuo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Esperar mock up anuncios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Catching frase de Meir + si falta mucho tiempo explicar que es una red social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20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>
            <a:off x="0" y="-304275"/>
            <a:ext cx="9144000" cy="67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>
            <p:ph idx="4294967295" type="ctrTitle"/>
          </p:nvPr>
        </p:nvSpPr>
        <p:spPr>
          <a:xfrm>
            <a:off x="2167550" y="2083125"/>
            <a:ext cx="6138300" cy="621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PetWorld - </a:t>
            </a:r>
            <a:r>
              <a:rPr b="1" lang="es">
                <a:solidFill>
                  <a:srgbClr val="D1DB94"/>
                </a:solidFill>
                <a:latin typeface="Rubik"/>
                <a:ea typeface="Rubik"/>
                <a:cs typeface="Rubik"/>
                <a:sym typeface="Rubik"/>
              </a:rPr>
              <a:t>by SocialWorld</a:t>
            </a:r>
            <a:endParaRPr b="1">
              <a:solidFill>
                <a:srgbClr val="D1DB94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2167550" y="2642800"/>
            <a:ext cx="6033600" cy="37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La app de los paseos inteligentes</a:t>
            </a:r>
            <a:endParaRPr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5">
            <a:alphaModFix/>
          </a:blip>
          <a:srcRect b="0" l="797" r="797" t="0"/>
          <a:stretch/>
        </p:blipFill>
        <p:spPr>
          <a:xfrm>
            <a:off x="1029575" y="2083125"/>
            <a:ext cx="944497" cy="10111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" name="Google Shape;68;p13"/>
          <p:cNvSpPr/>
          <p:nvPr/>
        </p:nvSpPr>
        <p:spPr>
          <a:xfrm>
            <a:off x="2167550" y="2081200"/>
            <a:ext cx="6597000" cy="1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2167550" y="3092500"/>
            <a:ext cx="6597000" cy="1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0" y="0"/>
            <a:ext cx="3823500" cy="51435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3823500" y="-725"/>
            <a:ext cx="53205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303725" y="308750"/>
            <a:ext cx="31275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Problema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500" y="4378125"/>
            <a:ext cx="2352600" cy="6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4171950" y="1255050"/>
            <a:ext cx="4564800" cy="2633400"/>
          </a:xfrm>
          <a:prstGeom prst="rect">
            <a:avLst/>
          </a:prstGeom>
          <a:effectLst>
            <a:outerShdw blurRad="100013" rotWithShape="0" algn="bl" dir="5400000" dist="19050">
              <a:srgbClr val="000000">
                <a:alpha val="17000"/>
              </a:srgbClr>
            </a:outerShdw>
          </a:effectLst>
        </p:spPr>
        <p:txBody>
          <a:bodyPr anchorCtr="0" anchor="t" bIns="12600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Paseos aburridos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Poca 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s</a:t>
            </a: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ocialización entre personas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Dueños desmotivados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Falta de eventos sociales para mascotas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0" y="1281900"/>
            <a:ext cx="9144000" cy="386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idx="4294967295" type="body"/>
          </p:nvPr>
        </p:nvSpPr>
        <p:spPr>
          <a:xfrm>
            <a:off x="271125" y="3336863"/>
            <a:ext cx="1785000" cy="530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Dog Walk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6" name="Google Shape;86;p15"/>
          <p:cNvSpPr txBox="1"/>
          <p:nvPr>
            <p:ph idx="4294967295" type="body"/>
          </p:nvPr>
        </p:nvSpPr>
        <p:spPr>
          <a:xfrm>
            <a:off x="7047300" y="3336863"/>
            <a:ext cx="1785000" cy="530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Sr Perro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" name="Google Shape;87;p15"/>
          <p:cNvSpPr txBox="1"/>
          <p:nvPr>
            <p:ph idx="4294967295" type="body"/>
          </p:nvPr>
        </p:nvSpPr>
        <p:spPr>
          <a:xfrm>
            <a:off x="4788575" y="3336863"/>
            <a:ext cx="1785000" cy="530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Rate my pets!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529850" y="3336863"/>
            <a:ext cx="1785000" cy="875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Can Love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38" y="2212513"/>
            <a:ext cx="1124375" cy="11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7613" y="2212513"/>
            <a:ext cx="1124375" cy="11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>
            <p:ph idx="4294967295" type="title"/>
          </p:nvPr>
        </p:nvSpPr>
        <p:spPr>
          <a:xfrm>
            <a:off x="303725" y="308750"/>
            <a:ext cx="58803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Situación actual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2838" y="2166463"/>
            <a:ext cx="1216475" cy="12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0174" y="2212538"/>
            <a:ext cx="1124350" cy="11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0" y="1281900"/>
            <a:ext cx="9144000" cy="386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>
            <p:ph idx="4294967295" type="body"/>
          </p:nvPr>
        </p:nvSpPr>
        <p:spPr>
          <a:xfrm>
            <a:off x="1464450" y="3336863"/>
            <a:ext cx="1785000" cy="530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Trip Advisor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1" name="Google Shape;101;p16"/>
          <p:cNvSpPr txBox="1"/>
          <p:nvPr>
            <p:ph idx="4294967295" type="body"/>
          </p:nvPr>
        </p:nvSpPr>
        <p:spPr>
          <a:xfrm>
            <a:off x="5938225" y="3336863"/>
            <a:ext cx="1785000" cy="530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Strava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2" name="Google Shape;102;p16"/>
          <p:cNvSpPr txBox="1"/>
          <p:nvPr>
            <p:ph idx="4294967295" type="body"/>
          </p:nvPr>
        </p:nvSpPr>
        <p:spPr>
          <a:xfrm>
            <a:off x="3679500" y="3336863"/>
            <a:ext cx="1785000" cy="875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Facebook Local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813" y="2212513"/>
            <a:ext cx="1124375" cy="11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538" y="2212513"/>
            <a:ext cx="1124375" cy="11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>
            <p:ph idx="4294967295" type="title"/>
          </p:nvPr>
        </p:nvSpPr>
        <p:spPr>
          <a:xfrm>
            <a:off x="303725" y="308750"/>
            <a:ext cx="58803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Situación actual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5">
            <a:alphaModFix/>
          </a:blip>
          <a:srcRect b="36632" l="16518" r="11725" t="0"/>
          <a:stretch/>
        </p:blipFill>
        <p:spPr>
          <a:xfrm>
            <a:off x="1561051" y="2313549"/>
            <a:ext cx="1591800" cy="97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0" y="1281900"/>
            <a:ext cx="9144000" cy="386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idx="4294967295" type="title"/>
          </p:nvPr>
        </p:nvSpPr>
        <p:spPr>
          <a:xfrm>
            <a:off x="303725" y="308750"/>
            <a:ext cx="84618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Concepto PetWorld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4" name="Google Shape;114;p17"/>
          <p:cNvSpPr txBox="1"/>
          <p:nvPr>
            <p:ph idx="4294967295" type="body"/>
          </p:nvPr>
        </p:nvSpPr>
        <p:spPr>
          <a:xfrm>
            <a:off x="5670963" y="1843338"/>
            <a:ext cx="1785000" cy="875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Paseos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5" name="Google Shape;115;p17"/>
          <p:cNvSpPr txBox="1"/>
          <p:nvPr>
            <p:ph idx="4294967295" type="body"/>
          </p:nvPr>
        </p:nvSpPr>
        <p:spPr>
          <a:xfrm>
            <a:off x="5670963" y="2827538"/>
            <a:ext cx="1785000" cy="875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Quedadas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6" name="Google Shape;116;p17"/>
          <p:cNvSpPr txBox="1"/>
          <p:nvPr>
            <p:ph idx="4294967295" type="body"/>
          </p:nvPr>
        </p:nvSpPr>
        <p:spPr>
          <a:xfrm>
            <a:off x="5670963" y="3795463"/>
            <a:ext cx="1785000" cy="8754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Rutas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150" y="1546125"/>
            <a:ext cx="1183700" cy="9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1700" y="2670475"/>
            <a:ext cx="1200625" cy="9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7575" y="3838271"/>
            <a:ext cx="588875" cy="588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gro en posición vertical" id="120" name="Google Shape;12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9101" y="1566750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0150" y="1808900"/>
            <a:ext cx="1513156" cy="2692398"/>
          </a:xfrm>
          <a:prstGeom prst="rect">
            <a:avLst/>
          </a:prstGeom>
          <a:noFill/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0" y="1281900"/>
            <a:ext cx="9144000" cy="386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 txBox="1"/>
          <p:nvPr>
            <p:ph idx="4294967295" type="title"/>
          </p:nvPr>
        </p:nvSpPr>
        <p:spPr>
          <a:xfrm>
            <a:off x="303725" y="308750"/>
            <a:ext cx="84618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Puntos de interés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Smartphone negro en posición vertical"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101" y="1566750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0150" y="1808900"/>
            <a:ext cx="1513156" cy="2692398"/>
          </a:xfrm>
          <a:prstGeom prst="rect">
            <a:avLst/>
          </a:prstGeom>
          <a:noFill/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</p:pic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550" y="257175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>
            <p:ph idx="4294967295" type="body"/>
          </p:nvPr>
        </p:nvSpPr>
        <p:spPr>
          <a:xfrm>
            <a:off x="5232225" y="2388000"/>
            <a:ext cx="3480900" cy="12819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Complemento perfecto al sistema de paseos y rutas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/>
        </p:nvSpPr>
        <p:spPr>
          <a:xfrm>
            <a:off x="0" y="0"/>
            <a:ext cx="9144000" cy="12819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0" y="1281900"/>
            <a:ext cx="9144000" cy="386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>
            <p:ph idx="4294967295" type="title"/>
          </p:nvPr>
        </p:nvSpPr>
        <p:spPr>
          <a:xfrm>
            <a:off x="303725" y="308750"/>
            <a:ext cx="8461800" cy="8595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Comunidad PetWorld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0" name="Google Shape;140;p19"/>
          <p:cNvSpPr txBox="1"/>
          <p:nvPr>
            <p:ph idx="4294967295" type="body"/>
          </p:nvPr>
        </p:nvSpPr>
        <p:spPr>
          <a:xfrm>
            <a:off x="4017675" y="1784200"/>
            <a:ext cx="4062300" cy="5811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1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Grupos</a:t>
            </a:r>
            <a:endParaRPr b="1" sz="21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975" y="2473649"/>
            <a:ext cx="2553134" cy="1281899"/>
          </a:xfrm>
          <a:prstGeom prst="rect">
            <a:avLst/>
          </a:prstGeom>
          <a:noFill/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</p:pic>
      <p:sp>
        <p:nvSpPr>
          <p:cNvPr id="142" name="Google Shape;142;p19"/>
          <p:cNvSpPr txBox="1"/>
          <p:nvPr>
            <p:ph idx="4294967295" type="body"/>
          </p:nvPr>
        </p:nvSpPr>
        <p:spPr>
          <a:xfrm>
            <a:off x="4017675" y="2310650"/>
            <a:ext cx="4795200" cy="2640900"/>
          </a:xfrm>
          <a:prstGeom prst="rect">
            <a:avLst/>
          </a:prstGeom>
          <a:effectLst>
            <a:outerShdw blurRad="100013" rotWithShape="0" algn="bl" dir="5400000" dist="19050">
              <a:srgbClr val="000000">
                <a:alpha val="17000"/>
              </a:srgbClr>
            </a:outerShdw>
          </a:effectLst>
        </p:spPr>
        <p:txBody>
          <a:bodyPr anchorCtr="0" anchor="t" bIns="12600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Compartir vivencias de nuestras mascotas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Lograr entre todos un mismo objetivo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s" sz="1800">
                <a:solidFill>
                  <a:srgbClr val="544943"/>
                </a:solidFill>
                <a:latin typeface="Rubik"/>
                <a:ea typeface="Rubik"/>
                <a:cs typeface="Rubik"/>
                <a:sym typeface="Rubik"/>
              </a:rPr>
              <a:t>Organizar quedadas y paseos con los miembros del grupo</a:t>
            </a:r>
            <a:endParaRPr sz="1800">
              <a:solidFill>
                <a:srgbClr val="5449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0" y="0"/>
            <a:ext cx="3823500" cy="5143500"/>
          </a:xfrm>
          <a:prstGeom prst="rect">
            <a:avLst/>
          </a:prstGeom>
          <a:solidFill>
            <a:srgbClr val="D1D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CCE2"/>
              </a:solidFill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823500" y="-725"/>
            <a:ext cx="53205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14350" rotWithShape="0" algn="bl" dir="5400000" dist="9525">
              <a:srgbClr val="000000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303725" y="2390650"/>
            <a:ext cx="3429000" cy="2298000"/>
          </a:xfrm>
          <a:prstGeom prst="rect">
            <a:avLst/>
          </a:prstGeom>
          <a:effectLst>
            <a:outerShdw blurRad="100013" rotWithShape="0" algn="bl" dir="5400000" dist="9525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</a:t>
            </a: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nuncios no intrusivos</a:t>
            </a:r>
            <a:endParaRPr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Puntos de interés de </a:t>
            </a:r>
            <a:r>
              <a:rPr i="1"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sponsors</a:t>
            </a:r>
            <a:endParaRPr i="1"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500" y="4378125"/>
            <a:ext cx="2352600" cy="6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>
            <p:ph type="title"/>
          </p:nvPr>
        </p:nvSpPr>
        <p:spPr>
          <a:xfrm>
            <a:off x="303725" y="308750"/>
            <a:ext cx="3127500" cy="13881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Modelo de negocio</a:t>
            </a:r>
            <a:endParaRPr b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Smartphone negro en posición vertical"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5776" y="926100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800" y="1170000"/>
            <a:ext cx="1515600" cy="2694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1DB94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/>
          <p:nvPr/>
        </p:nvSpPr>
        <p:spPr>
          <a:xfrm>
            <a:off x="4292400" y="3361775"/>
            <a:ext cx="5613000" cy="1449000"/>
          </a:xfrm>
          <a:prstGeom prst="roundRect">
            <a:avLst>
              <a:gd fmla="val 10456" name="adj"/>
            </a:avLst>
          </a:prstGeom>
          <a:solidFill>
            <a:srgbClr val="FFFFFF"/>
          </a:solidFill>
          <a:ln>
            <a:noFill/>
          </a:ln>
          <a:effectLst>
            <a:outerShdw blurRad="285750" rotWithShape="0" algn="bl" dir="5400000" dist="38100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326450"/>
            <a:ext cx="3860400" cy="2403300"/>
          </a:xfrm>
          <a:prstGeom prst="roundRect">
            <a:avLst>
              <a:gd fmla="val 3195" name="adj"/>
            </a:avLst>
          </a:prstGeom>
          <a:noFill/>
          <a:ln>
            <a:noFill/>
          </a:ln>
          <a:effectLst>
            <a:outerShdw blurRad="300038" rotWithShape="0" algn="bl" dir="5400000" dist="76200">
              <a:srgbClr val="000000">
                <a:alpha val="10000"/>
              </a:srgbClr>
            </a:outerShdw>
          </a:effectLst>
        </p:spPr>
      </p:pic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00" y="3124825"/>
            <a:ext cx="3162000" cy="1765200"/>
          </a:xfrm>
          <a:prstGeom prst="roundRect">
            <a:avLst>
              <a:gd fmla="val 5785" name="adj"/>
            </a:avLst>
          </a:prstGeom>
          <a:noFill/>
          <a:ln>
            <a:noFill/>
          </a:ln>
          <a:effectLst>
            <a:outerShdw blurRad="300038" rotWithShape="0" algn="bl" dir="5400000" dist="76200">
              <a:srgbClr val="000000">
                <a:alpha val="10000"/>
              </a:srgbClr>
            </a:outerShdw>
          </a:effectLst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5">
            <a:alphaModFix/>
          </a:blip>
          <a:srcRect b="2633" l="0" r="0" t="2633"/>
          <a:stretch/>
        </p:blipFill>
        <p:spPr>
          <a:xfrm>
            <a:off x="4450850" y="3534088"/>
            <a:ext cx="4193250" cy="11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2925" y="326450"/>
            <a:ext cx="3803100" cy="2534700"/>
          </a:xfrm>
          <a:prstGeom prst="roundRect">
            <a:avLst>
              <a:gd fmla="val 2527" name="adj"/>
            </a:avLst>
          </a:prstGeom>
          <a:noFill/>
          <a:ln>
            <a:noFill/>
          </a:ln>
          <a:effectLst>
            <a:outerShdw blurRad="228600" rotWithShape="0" algn="bl" dir="5400000" dist="76200">
              <a:srgbClr val="000000">
                <a:alpha val="17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